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3"/>
  </p:notesMasterIdLst>
  <p:sldIdLst>
    <p:sldId id="256" r:id="rId2"/>
    <p:sldId id="312" r:id="rId3"/>
    <p:sldId id="314" r:id="rId4"/>
    <p:sldId id="316" r:id="rId5"/>
    <p:sldId id="317" r:id="rId6"/>
    <p:sldId id="327" r:id="rId7"/>
    <p:sldId id="320" r:id="rId8"/>
    <p:sldId id="321" r:id="rId9"/>
    <p:sldId id="328" r:id="rId10"/>
    <p:sldId id="322" r:id="rId11"/>
    <p:sldId id="323" r:id="rId12"/>
    <p:sldId id="329" r:id="rId13"/>
    <p:sldId id="324" r:id="rId14"/>
    <p:sldId id="330" r:id="rId15"/>
    <p:sldId id="325" r:id="rId16"/>
    <p:sldId id="331" r:id="rId17"/>
    <p:sldId id="333" r:id="rId18"/>
    <p:sldId id="334" r:id="rId19"/>
    <p:sldId id="332" r:id="rId20"/>
    <p:sldId id="313" r:id="rId21"/>
    <p:sldId id="311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Pinto Fernandez" initials="APF" lastIdx="1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FE3"/>
    <a:srgbClr val="253239"/>
    <a:srgbClr val="1E3840"/>
    <a:srgbClr val="FDF0F7"/>
    <a:srgbClr val="D0DCBB"/>
    <a:srgbClr val="8FA380"/>
    <a:srgbClr val="CEE6D1"/>
    <a:srgbClr val="526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9" autoAdjust="0"/>
    <p:restoredTop sz="94343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7T09:36:11.455" idx="1">
    <p:pos x="7714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7T09:36:11.455" idx="14">
    <p:pos x="7714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2-07T09:36:11.455" idx="2">
    <p:pos x="7714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721DF-43BA-4549-8F84-609EC100C735}" type="datetimeFigureOut">
              <a:rPr lang="es-ES" smtClean="0"/>
              <a:t>19/04/2016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DC492-33AB-4AA4-BD76-04840581DB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2151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.linkedin.com/in/dypulido" TargetMode="External"/><Relationship Id="rId7" Type="http://schemas.openxmlformats.org/officeDocument/2006/relationships/hyperlink" Target="https://co.linkedin.com/in/felipebetancur/e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.linkedin.com/in/mamdouh-el-cuera-109b0b7/es" TargetMode="External"/><Relationship Id="rId5" Type="http://schemas.openxmlformats.org/officeDocument/2006/relationships/hyperlink" Target="https://es.linkedin.com/in/jgarzas/es" TargetMode="External"/><Relationship Id="rId4" Type="http://schemas.openxmlformats.org/officeDocument/2006/relationships/hyperlink" Target="https://cl.linkedin.com/in/yerkomunoz/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LIBROS:</a:t>
            </a:r>
          </a:p>
          <a:p>
            <a:endParaRPr lang="es-E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Software 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and Systems Quality in Distributed and Mobile Environments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Dietmar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Winkler, Stefan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Biffl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Johannes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Bergsmann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publicación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08/01/2015)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 Engineering: Foundation for Software Quality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Samuel A.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Fricker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Kurt Schneider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publicación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12/03/2015)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Quality Assurance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Nina S.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Godbole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(Autor)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(fecha publicación: 30/07/2015)</a:t>
            </a:r>
          </a:p>
          <a:p>
            <a:endParaRPr lang="es-E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s-E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Testing: Concepts and operations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Fairouz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Tchier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Mili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publicación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2015)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Software Testing VOL. 3 2E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Mitchell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(fecha publicación: 2015)</a:t>
            </a:r>
          </a:p>
          <a:p>
            <a:endParaRPr lang="es-E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LINKEDIN:</a:t>
            </a:r>
          </a:p>
          <a:p>
            <a:endParaRPr lang="es-E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Aseguramiento de la calidad del software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Diego Pulido (</a:t>
            </a:r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https://co.linkedin.com/in/dypulido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559; debates: 629)</a:t>
            </a:r>
          </a:p>
          <a:p>
            <a:b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Profesionales 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QA - Chile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Yerko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Muñoz-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Mallanes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https://cl.linkedin.com/in/yerkomunoz/es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678; debates: 421)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dirty="0"/>
              <a:t>-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Agilidad y Calidad en el Software y los Sistemas de Información (CSSI)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Javier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Garzás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https://es.linkedin.com/in/jgarzas/es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3.350; debates: 334)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Club Pruebas Software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Mamdouh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Cuera (</a:t>
            </a:r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https://es.linkedin.com/in/mamdouh-el-cuera-109b0b7/es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1.032; debates: 294)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Accesibilidad Digital TIC y Discapacidad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Propietario: Felipe Betancur (</a:t>
            </a:r>
            <a:r>
              <a:rPr lang="es-E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https://co.linkedin.com/in/felipebetancur/es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(miembros: 416; debates: 280)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DC492-33AB-4AA4-BD76-04840581DB5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548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1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7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9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074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43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1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6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3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6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2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0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4/19/2016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5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ejandro\Desktop\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3"/>
          <p:cNvSpPr/>
          <p:nvPr/>
        </p:nvSpPr>
        <p:spPr>
          <a:xfrm>
            <a:off x="5187753" y="4952061"/>
            <a:ext cx="6672943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s-ES" sz="5400" cap="none" spc="50" dirty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Calidad del Software</a:t>
            </a:r>
          </a:p>
          <a:p>
            <a:pPr algn="ctr"/>
            <a:r>
              <a:rPr lang="es-ES" sz="5400" cap="none" spc="50" dirty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Sprint 3</a:t>
            </a:r>
          </a:p>
        </p:txBody>
      </p:sp>
    </p:spTree>
    <p:extLst>
      <p:ext uri="{BB962C8B-B14F-4D97-AF65-F5344CB8AC3E}">
        <p14:creationId xmlns:p14="http://schemas.microsoft.com/office/powerpoint/2010/main" val="657658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44765" y="1649968"/>
            <a:ext cx="633404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1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Feature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con 5 Escenarios </a:t>
            </a:r>
          </a:p>
          <a:p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Gherkin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-&gt;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rb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Framework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Calabash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-&gt;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dsl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Calabash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Probar en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apk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del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comunio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56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br>
              <a:rPr lang="es-ES" sz="6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sz="6000" dirty="0">
                <a:solidFill>
                  <a:schemeClr val="bg1">
                    <a:lumMod val="95000"/>
                  </a:schemeClr>
                </a:solidFill>
              </a:rPr>
              <a:t>Framework </a:t>
            </a:r>
            <a:r>
              <a:rPr lang="es-ES" sz="6000" dirty="0" err="1">
                <a:solidFill>
                  <a:schemeClr val="bg1">
                    <a:lumMod val="95000"/>
                  </a:schemeClr>
                </a:solidFill>
              </a:rPr>
              <a:t>Calabash</a:t>
            </a:r>
            <a:r>
              <a:rPr lang="es-ES" sz="6000" dirty="0">
                <a:solidFill>
                  <a:schemeClr val="bg1">
                    <a:lumMod val="95000"/>
                  </a:schemeClr>
                </a:solidFill>
              </a:rPr>
              <a:t> y </a:t>
            </a:r>
            <a:r>
              <a:rPr lang="es-ES" sz="6000" dirty="0" err="1">
                <a:solidFill>
                  <a:schemeClr val="bg1">
                    <a:lumMod val="95000"/>
                  </a:schemeClr>
                </a:solidFill>
              </a:rPr>
              <a:t>dsl</a:t>
            </a:r>
            <a:r>
              <a:rPr lang="es-ES" sz="6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6000" dirty="0" err="1">
                <a:solidFill>
                  <a:schemeClr val="bg1">
                    <a:lumMod val="95000"/>
                  </a:schemeClr>
                </a:solidFill>
              </a:rPr>
              <a:t>Calabash</a:t>
            </a:r>
            <a:r>
              <a:rPr lang="es-ES" sz="6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br>
              <a:rPr lang="es-ES" sz="6000" dirty="0">
                <a:solidFill>
                  <a:schemeClr val="bg1">
                    <a:lumMod val="95000"/>
                  </a:schemeClr>
                </a:solidFill>
              </a:rPr>
            </a:br>
            <a:endParaRPr lang="es-ES" sz="60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4" y="2415381"/>
            <a:ext cx="3898647" cy="351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8" y="2957513"/>
            <a:ext cx="43148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95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582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485900" y="5086350"/>
            <a:ext cx="8488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	Montar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Docker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-&gt; Bajar imagen -&gt; ejecutarla</a:t>
            </a:r>
          </a:p>
        </p:txBody>
      </p:sp>
    </p:spTree>
    <p:extLst>
      <p:ext uri="{BB962C8B-B14F-4D97-AF65-F5344CB8AC3E}">
        <p14:creationId xmlns:p14="http://schemas.microsoft.com/office/powerpoint/2010/main" val="375910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067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229100" y="428625"/>
            <a:ext cx="4663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Lanzar .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build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desde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jenkins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14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68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85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409914" cy="35909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996" y="0"/>
            <a:ext cx="4393004" cy="359884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905" y="3590931"/>
            <a:ext cx="6185095" cy="32670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13" y="0"/>
            <a:ext cx="3434022" cy="359093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79827" y="3793305"/>
            <a:ext cx="482452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Otros datos de interés son los siguientes:</a:t>
            </a:r>
          </a:p>
          <a:p>
            <a:pPr lvl="0"/>
            <a:r>
              <a:rPr lang="es-ES" dirty="0">
                <a:solidFill>
                  <a:schemeClr val="bg1"/>
                </a:solidFill>
              </a:rPr>
              <a:t>123 clases</a:t>
            </a:r>
          </a:p>
          <a:p>
            <a:pPr lvl="0"/>
            <a:r>
              <a:rPr lang="es-ES" dirty="0">
                <a:solidFill>
                  <a:schemeClr val="bg1"/>
                </a:solidFill>
              </a:rPr>
              <a:t>228 métodos</a:t>
            </a:r>
          </a:p>
          <a:p>
            <a:pPr lvl="0"/>
            <a:r>
              <a:rPr lang="es-ES" dirty="0">
                <a:solidFill>
                  <a:schemeClr val="bg1"/>
                </a:solidFill>
              </a:rPr>
              <a:t>170 métodos públicos</a:t>
            </a:r>
          </a:p>
          <a:p>
            <a:pPr lvl="0"/>
            <a:r>
              <a:rPr lang="es-ES" dirty="0">
                <a:solidFill>
                  <a:schemeClr val="bg1"/>
                </a:solidFill>
              </a:rPr>
              <a:t>541 líneas en blanco</a:t>
            </a:r>
          </a:p>
          <a:p>
            <a:pPr lvl="0"/>
            <a:r>
              <a:rPr lang="es-ES" dirty="0">
                <a:solidFill>
                  <a:schemeClr val="bg1"/>
                </a:solidFill>
              </a:rPr>
              <a:t>43 ficheros</a:t>
            </a:r>
          </a:p>
          <a:p>
            <a:pPr lvl="0"/>
            <a:r>
              <a:rPr lang="es-ES" dirty="0">
                <a:solidFill>
                  <a:schemeClr val="bg1"/>
                </a:solidFill>
              </a:rPr>
              <a:t>7.219 líneas de código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El máximo en un fichero es 1.928 líneas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El mínimo en un fichero es 3 líneas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La media en cada fichero es de 167,88 líneas</a:t>
            </a:r>
          </a:p>
        </p:txBody>
      </p:sp>
    </p:spTree>
    <p:extLst>
      <p:ext uri="{BB962C8B-B14F-4D97-AF65-F5344CB8AC3E}">
        <p14:creationId xmlns:p14="http://schemas.microsoft.com/office/powerpoint/2010/main" val="540935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03"/>
            <a:ext cx="12191999" cy="685759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43300" y="-292388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br>
              <a:rPr lang="es-ES" sz="3600" b="1" dirty="0"/>
            </a:br>
            <a:r>
              <a:rPr lang="es-ES" sz="4400" b="1" dirty="0"/>
              <a:t>Sprint </a:t>
            </a:r>
            <a:r>
              <a:rPr lang="es-ES" sz="4400" b="1" dirty="0" err="1"/>
              <a:t>Planning</a:t>
            </a:r>
            <a:r>
              <a:rPr lang="es-ES" sz="4400" b="1" dirty="0"/>
              <a:t> Meeting</a:t>
            </a:r>
            <a:br>
              <a:rPr lang="es-ES" sz="3600" b="1" dirty="0"/>
            </a:b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193526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3"/>
          <p:cNvSpPr/>
          <p:nvPr/>
        </p:nvSpPr>
        <p:spPr>
          <a:xfrm>
            <a:off x="5519057" y="4208642"/>
            <a:ext cx="6672943" cy="120032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s-ES" sz="7200" cap="none" spc="50" dirty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Calidad del Software</a:t>
            </a:r>
          </a:p>
        </p:txBody>
      </p:sp>
      <p:sp>
        <p:nvSpPr>
          <p:cNvPr id="9" name="Rectángulo 5"/>
          <p:cNvSpPr/>
          <p:nvPr/>
        </p:nvSpPr>
        <p:spPr>
          <a:xfrm>
            <a:off x="5886450" y="5249636"/>
            <a:ext cx="619669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spc="50" dirty="0">
                <a:ln w="0">
                  <a:solidFill>
                    <a:srgbClr val="FDF0F7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lored Crayons" panose="02000500000000000000" pitchFamily="2" charset="0"/>
              </a:rPr>
              <a:t>Sprint 3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55" y="1"/>
            <a:ext cx="12300855" cy="773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-62056" y="4095987"/>
            <a:ext cx="3533774" cy="11536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4000" b="1" dirty="0" err="1">
                <a:solidFill>
                  <a:prstClr val="black"/>
                </a:solidFill>
              </a:rPr>
              <a:t>Product</a:t>
            </a:r>
            <a:r>
              <a:rPr lang="es-ES" sz="4000" b="1" dirty="0">
                <a:solidFill>
                  <a:prstClr val="black"/>
                </a:solidFill>
              </a:rPr>
              <a:t> </a:t>
            </a:r>
            <a:r>
              <a:rPr lang="es-ES" sz="4000" b="1" dirty="0" err="1">
                <a:solidFill>
                  <a:prstClr val="black"/>
                </a:solidFill>
              </a:rPr>
              <a:t>Owner</a:t>
            </a:r>
            <a:r>
              <a:rPr lang="es-ES" sz="4000" b="1" dirty="0">
                <a:solidFill>
                  <a:prstClr val="black"/>
                </a:solidFill>
              </a:rPr>
              <a:t> 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black"/>
                </a:solidFill>
              </a:rPr>
              <a:t>Alejandro Pinto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-43007" y="5249636"/>
            <a:ext cx="3514725" cy="15968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sz="4000" b="1" dirty="0" err="1">
                <a:solidFill>
                  <a:prstClr val="black"/>
                </a:solidFill>
              </a:rPr>
              <a:t>Scrum</a:t>
            </a:r>
            <a:r>
              <a:rPr lang="es-ES" sz="4000" b="1" dirty="0">
                <a:solidFill>
                  <a:prstClr val="black"/>
                </a:solidFill>
              </a:rPr>
              <a:t> Master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black"/>
                </a:solidFill>
              </a:rPr>
              <a:t>Luis Guillermo León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8127547" y="3629813"/>
            <a:ext cx="4010025" cy="30721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prstClr val="black"/>
                </a:solidFill>
              </a:rPr>
              <a:t>Desarrolladores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 err="1">
                <a:solidFill>
                  <a:prstClr val="black"/>
                </a:solidFill>
              </a:rPr>
              <a:t>Alvaro</a:t>
            </a:r>
            <a:r>
              <a:rPr lang="es-ES" sz="3200" b="1" dirty="0">
                <a:solidFill>
                  <a:prstClr val="black"/>
                </a:solidFill>
              </a:rPr>
              <a:t> González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black"/>
                </a:solidFill>
              </a:rPr>
              <a:t>Daniel Jimeno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black"/>
                </a:solidFill>
              </a:rPr>
              <a:t>David </a:t>
            </a:r>
            <a:r>
              <a:rPr lang="es-ES" sz="3200" b="1" dirty="0" err="1">
                <a:solidFill>
                  <a:prstClr val="black"/>
                </a:solidFill>
              </a:rPr>
              <a:t>Lopez</a:t>
            </a:r>
            <a:endParaRPr lang="es-ES" sz="3200" b="1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black"/>
                </a:solidFill>
              </a:rPr>
              <a:t>Thais Méndez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s-ES" sz="2400" dirty="0">
              <a:solidFill>
                <a:prstClr val="black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52162" y="192890"/>
            <a:ext cx="3105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/>
              <a:t>Grupo 10</a:t>
            </a:r>
          </a:p>
        </p:txBody>
      </p:sp>
    </p:spTree>
    <p:extLst>
      <p:ext uri="{BB962C8B-B14F-4D97-AF65-F5344CB8AC3E}">
        <p14:creationId xmlns:p14="http://schemas.microsoft.com/office/powerpoint/2010/main" val="287998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372975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 rot="19332300">
            <a:off x="1255411" y="772928"/>
            <a:ext cx="317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Seguir haciendo</a:t>
            </a:r>
          </a:p>
        </p:txBody>
      </p:sp>
      <p:sp>
        <p:nvSpPr>
          <p:cNvPr id="6" name="5 CuadroTexto"/>
          <p:cNvSpPr txBox="1"/>
          <p:nvPr/>
        </p:nvSpPr>
        <p:spPr>
          <a:xfrm rot="1811469">
            <a:off x="7489989" y="507083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Hacer más</a:t>
            </a:r>
          </a:p>
        </p:txBody>
      </p:sp>
      <p:sp>
        <p:nvSpPr>
          <p:cNvPr id="7" name="6 CuadroTexto"/>
          <p:cNvSpPr txBox="1"/>
          <p:nvPr/>
        </p:nvSpPr>
        <p:spPr>
          <a:xfrm rot="2315793">
            <a:off x="1738244" y="3905251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Hacer menos</a:t>
            </a:r>
          </a:p>
        </p:txBody>
      </p:sp>
      <p:sp>
        <p:nvSpPr>
          <p:cNvPr id="8" name="7 CuadroTexto"/>
          <p:cNvSpPr txBox="1"/>
          <p:nvPr/>
        </p:nvSpPr>
        <p:spPr>
          <a:xfrm rot="19351273">
            <a:off x="7924800" y="3827869"/>
            <a:ext cx="295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Empezar hacer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951432" y="4847540"/>
            <a:ext cx="2917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Dejar de hacer</a:t>
            </a:r>
          </a:p>
        </p:txBody>
      </p:sp>
    </p:spTree>
    <p:extLst>
      <p:ext uri="{BB962C8B-B14F-4D97-AF65-F5344CB8AC3E}">
        <p14:creationId xmlns:p14="http://schemas.microsoft.com/office/powerpoint/2010/main" val="93582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877175" y="809625"/>
            <a:ext cx="38137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600" dirty="0" err="1">
                <a:solidFill>
                  <a:schemeClr val="bg1">
                    <a:lumMod val="95000"/>
                  </a:schemeClr>
                </a:solidFill>
              </a:rPr>
              <a:t>Confused</a:t>
            </a:r>
            <a:r>
              <a:rPr lang="es-ES" sz="66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9446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857375" y="0"/>
            <a:ext cx="583416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s-ES" sz="3600" b="1" dirty="0">
                <a:solidFill>
                  <a:schemeClr val="bg1"/>
                </a:solidFill>
              </a:rPr>
            </a:br>
            <a:r>
              <a:rPr lang="es-ES" sz="4400" b="1" dirty="0">
                <a:solidFill>
                  <a:schemeClr val="bg1"/>
                </a:solidFill>
              </a:rPr>
              <a:t>Sprint </a:t>
            </a:r>
            <a:r>
              <a:rPr lang="es-ES" sz="4400" b="1" dirty="0" err="1">
                <a:solidFill>
                  <a:schemeClr val="bg1"/>
                </a:solidFill>
              </a:rPr>
              <a:t>Planning</a:t>
            </a:r>
            <a:r>
              <a:rPr lang="es-ES" sz="4400" b="1" dirty="0">
                <a:solidFill>
                  <a:schemeClr val="bg1"/>
                </a:solidFill>
              </a:rPr>
              <a:t> Meeting</a:t>
            </a:r>
            <a:br>
              <a:rPr lang="es-ES" sz="3600" b="1" dirty="0">
                <a:solidFill>
                  <a:schemeClr val="bg1"/>
                </a:solidFill>
              </a:rPr>
            </a:br>
            <a:endParaRPr lang="es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4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-266700" y="190410"/>
            <a:ext cx="104658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/>
              <a:t>	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1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Feature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con 5 Escenarios</a:t>
            </a:r>
          </a:p>
          <a:p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Gherkin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-&gt;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rb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	Framework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Capybara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-&gt; Driver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Selenium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-&gt;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dsl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Capybara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	Probarlo en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Youtube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09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Framework </a:t>
            </a:r>
            <a:r>
              <a:rPr lang="es-ES" dirty="0" err="1">
                <a:solidFill>
                  <a:schemeClr val="bg1">
                    <a:lumMod val="95000"/>
                  </a:schemeClr>
                </a:solidFill>
              </a:rPr>
              <a:t>Capybara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, Driver </a:t>
            </a:r>
            <a:r>
              <a:rPr lang="es-ES" dirty="0" err="1">
                <a:solidFill>
                  <a:schemeClr val="bg1">
                    <a:lumMod val="95000"/>
                  </a:schemeClr>
                </a:solidFill>
              </a:rPr>
              <a:t>Selenium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 y</a:t>
            </a:r>
            <a:br>
              <a:rPr lang="es-E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dirty="0" err="1">
                <a:solidFill>
                  <a:schemeClr val="bg1">
                    <a:lumMod val="95000"/>
                  </a:schemeClr>
                </a:solidFill>
              </a:rPr>
              <a:t>dsl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95000"/>
                  </a:schemeClr>
                </a:solidFill>
              </a:rPr>
              <a:t>Capybara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0900" y="2347913"/>
            <a:ext cx="6524021" cy="43513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43" y="1871517"/>
            <a:ext cx="6559865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7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34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s-ES" sz="6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90500" y="4048720"/>
            <a:ext cx="118231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1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Feature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con 5 Escenarios </a:t>
            </a:r>
          </a:p>
          <a:p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Gherkin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-&gt;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rb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Framework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Capybara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+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Phantom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-&gt; Driver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Poltergeist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-&gt;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dsl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Capybara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s-ES" sz="3200" dirty="0">
                <a:solidFill>
                  <a:schemeClr val="bg1">
                    <a:lumMod val="95000"/>
                  </a:schemeClr>
                </a:solidFill>
              </a:rPr>
              <a:t>Probando 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</a:rPr>
              <a:t>Youtube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91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000" dirty="0" err="1">
                <a:solidFill>
                  <a:schemeClr val="bg1">
                    <a:lumMod val="95000"/>
                  </a:schemeClr>
                </a:solidFill>
              </a:rPr>
              <a:t>Phantom</a:t>
            </a:r>
            <a:r>
              <a:rPr lang="es-ES" sz="6000" dirty="0">
                <a:solidFill>
                  <a:schemeClr val="bg1">
                    <a:lumMod val="95000"/>
                  </a:schemeClr>
                </a:solidFill>
              </a:rPr>
              <a:t> y Driver </a:t>
            </a:r>
            <a:r>
              <a:rPr lang="es-ES" sz="6000" dirty="0" err="1">
                <a:solidFill>
                  <a:schemeClr val="bg1">
                    <a:lumMod val="95000"/>
                  </a:schemeClr>
                </a:solidFill>
              </a:rPr>
              <a:t>Poltergeist</a:t>
            </a:r>
            <a:r>
              <a:rPr lang="es-ES" sz="6000" dirty="0">
                <a:solidFill>
                  <a:schemeClr val="bg1">
                    <a:lumMod val="95000"/>
                  </a:schemeClr>
                </a:solidFill>
              </a:rPr>
              <a:t>    </a:t>
            </a:r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340" y="1635464"/>
            <a:ext cx="4153460" cy="518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8" y="1370776"/>
            <a:ext cx="7470927" cy="539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587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5984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</TotalTime>
  <Words>275</Words>
  <Application>Microsoft Office PowerPoint</Application>
  <PresentationFormat>Panorámica</PresentationFormat>
  <Paragraphs>96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Colored Crayons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Framework Capybara, Driver Selenium y dsl Capybara</vt:lpstr>
      <vt:lpstr>Presentación de PowerPoint</vt:lpstr>
      <vt:lpstr>Presentación de PowerPoint</vt:lpstr>
      <vt:lpstr>Phantom y Driver Poltergeist    </vt:lpstr>
      <vt:lpstr>Presentación de PowerPoint</vt:lpstr>
      <vt:lpstr>Presentación de PowerPoint</vt:lpstr>
      <vt:lpstr> Framework Calabash y dsl Calabash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alvaro.gon.fer@gmail.com</dc:creator>
  <cp:lastModifiedBy>Alejandro Pinto Fernandez</cp:lastModifiedBy>
  <cp:revision>59</cp:revision>
  <dcterms:created xsi:type="dcterms:W3CDTF">2016-02-01T16:20:26Z</dcterms:created>
  <dcterms:modified xsi:type="dcterms:W3CDTF">2016-04-19T08:48:07Z</dcterms:modified>
</cp:coreProperties>
</file>